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1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6469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36750" y="609600"/>
            <a:ext cx="190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0000"/>
              </a:lnSpc>
              <a:buNone/>
              <a:defRPr lang="en-US" sz="2500" dirty="0">
                <a:solidFill>
                  <a:srgbClr val="141413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defRPr>
            </a:lvl1pPr>
          </a:lstStyle>
          <a:p>
            <a:pPr marL="0" indent="0" algn="l">
              <a:lnSpc>
                <a:spcPct val="110000"/>
              </a:lnSpc>
              <a:buNone/>
            </a:pPr>
            <a:endParaRPr lang="en-US" sz="25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936750" y="1295400"/>
            <a:ext cx="9442450" cy="47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41413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36750" y="609600"/>
            <a:ext cx="1905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0000"/>
              </a:lnSpc>
              <a:buNone/>
              <a:defRPr lang="en-US" sz="2500" dirty="0">
                <a:solidFill>
                  <a:srgbClr val="141413"/>
                </a:solidFill>
                <a:latin typeface="Noto Serif TC" pitchFamily="34" charset="0"/>
                <a:ea typeface="Noto Serif TC" pitchFamily="34" charset="-122"/>
                <a:cs typeface="Noto Serif TC" pitchFamily="34" charset="-120"/>
              </a:defRPr>
            </a:lvl1pPr>
          </a:lstStyle>
          <a:p>
            <a:pPr marL="0" indent="0" algn="l">
              <a:lnSpc>
                <a:spcPct val="110000"/>
              </a:lnSpc>
              <a:buNone/>
            </a:pPr>
            <a:endParaRPr lang="en-US" sz="25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936750" y="1295400"/>
            <a:ext cx="9442450" cy="47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141413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portal.igpublish.com/user-guide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hyperlink" Target="mailto:service@igrouptaiwan.com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group.com.tw/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G Publishing 20 週年封面：翻開的書本與數位光線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/>
          </p:nvPr>
        </p:nvSpPr>
        <p:spPr>
          <a:xfrm>
            <a:off x="4632325" y="4127500"/>
            <a:ext cx="4578350" cy="6045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4560"/>
              </a:lnSpc>
              <a:buNone/>
            </a:pPr>
            <a:r>
              <a:rPr lang="zh-TW" altLang="en-US" sz="3800" kern="0" spc="600" dirty="0">
                <a:solidFill>
                  <a:srgbClr val="243364"/>
                </a:solidFill>
                <a:latin typeface="Noto Serif TC" pitchFamily="18" charset="0"/>
                <a:ea typeface="Noto Serif TC" pitchFamily="18" charset="-122"/>
              </a:rPr>
              <a:t>出版社</a:t>
            </a:r>
            <a:r>
              <a:rPr lang="en-US" altLang="zh-TW" sz="3800" kern="0" spc="600" dirty="0">
                <a:solidFill>
                  <a:srgbClr val="243364"/>
                </a:solidFill>
                <a:latin typeface="Noto Serif TC" pitchFamily="18" charset="0"/>
                <a:ea typeface="Noto Serif TC" pitchFamily="18" charset="-122"/>
              </a:rPr>
              <a:t>&amp;</a:t>
            </a:r>
            <a:r>
              <a:rPr lang="zh-TW" altLang="en-US" sz="3800" kern="0" spc="600" dirty="0">
                <a:solidFill>
                  <a:srgbClr val="243364"/>
                </a:solidFill>
                <a:latin typeface="Noto Serif TC" pitchFamily="18" charset="0"/>
                <a:ea typeface="Noto Serif TC" pitchFamily="18" charset="-122"/>
              </a:rPr>
              <a:t>平台介紹</a:t>
            </a:r>
            <a:endParaRPr lang="en-US" sz="3800" dirty="0"/>
          </a:p>
        </p:txBody>
      </p:sp>
      <p:sp>
        <p:nvSpPr>
          <p:cNvPr id="4" name="Text 1"/>
          <p:cNvSpPr/>
          <p:nvPr/>
        </p:nvSpPr>
        <p:spPr>
          <a:xfrm>
            <a:off x="5286375" y="4749800"/>
            <a:ext cx="3270250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90"/>
              </a:lnSpc>
              <a:buNone/>
            </a:pP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4959350" y="6337300"/>
            <a:ext cx="3924300" cy="2235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560"/>
              </a:lnSpc>
              <a:buNone/>
            </a:pPr>
            <a:r>
              <a:rPr lang="en-US" sz="1200" dirty="0">
                <a:solidFill>
                  <a:srgbClr val="333333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最後更新：2026 年 1 月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關於我們頁背景：20 週年標誌與五個圖示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/>
          </p:nvPr>
        </p:nvSpPr>
        <p:spPr>
          <a:xfrm>
            <a:off x="2463800" y="1092200"/>
            <a:ext cx="274701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500" b="0" i="0" dirty="0">
                <a:solidFill>
                  <a:srgbClr val="243364"/>
                </a:solidFill>
                <a:latin typeface="Noto Serif TC" pitchFamily="18" charset="0"/>
                <a:ea typeface="Noto Serif TC" pitchFamily="18" charset="-122"/>
                <a:cs typeface="Noto Serif TC" pitchFamily="18" charset="-120"/>
              </a:rPr>
              <a:t>關於我們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2463800" y="3111500"/>
            <a:ext cx="3924300" cy="1825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just">
              <a:lnSpc>
                <a:spcPts val="2363"/>
              </a:lnSpc>
              <a:buNone/>
            </a:pPr>
            <a:r>
              <a:rPr lang="en-US" sz="1350" kern="0" spc="50" dirty="0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2026 年是 IG Publishing 成立 20 </a:t>
            </a:r>
            <a:r>
              <a:rPr lang="en-US" sz="1350" kern="0" spc="50" dirty="0" err="1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週年。我們的專業團隊持續提供珍稀、高品質的書籍與</a:t>
            </a:r>
            <a:r>
              <a:rPr lang="zh-TW" altLang="en-US" sz="1350" kern="0" spc="50" dirty="0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數位化內容</a:t>
            </a:r>
            <a:r>
              <a:rPr lang="en-US" sz="1350" kern="0" spc="50" dirty="0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</a:t>
            </a:r>
            <a:r>
              <a:rPr lang="zh-TW" altLang="en-US" sz="1350" kern="0" spc="50" dirty="0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近年更發佈了 </a:t>
            </a:r>
            <a:r>
              <a:rPr lang="en-US" sz="1350" kern="0" spc="50" dirty="0" err="1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iG</a:t>
            </a:r>
            <a:r>
              <a:rPr lang="en-US" sz="1350" kern="0" spc="50" dirty="0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Library  AI </a:t>
            </a:r>
            <a:r>
              <a:rPr lang="en-US" sz="1350" kern="0" spc="50" dirty="0" err="1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Tool功能。二十年來，我們始終致力於讓世界級的教育資源觸手可及，服務每一位讀者，無論身在何處</a:t>
            </a:r>
            <a:r>
              <a:rPr lang="en-US" sz="1350" kern="0" spc="50" dirty="0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。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8013700" y="635000"/>
            <a:ext cx="2616200" cy="2739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8"/>
              </a:lnSpc>
              <a:buNone/>
            </a:pPr>
            <a:r>
              <a:rPr lang="en-US" sz="1350" dirty="0">
                <a:solidFill>
                  <a:srgbClr val="45566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自 </a:t>
            </a:r>
            <a:r>
              <a:rPr lang="en-US" sz="1350" b="1" dirty="0">
                <a:solidFill>
                  <a:srgbClr val="E9313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2006</a:t>
            </a:r>
            <a:r>
              <a:rPr lang="en-US" sz="1350" dirty="0">
                <a:solidFill>
                  <a:srgbClr val="45566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年</a:t>
            </a:r>
            <a:r>
              <a:rPr lang="zh-TW" altLang="en-US" sz="1350" dirty="0">
                <a:solidFill>
                  <a:srgbClr val="45566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成立於</a:t>
            </a:r>
            <a:r>
              <a:rPr lang="en-US" sz="1350" dirty="0" err="1">
                <a:solidFill>
                  <a:srgbClr val="45566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新加坡</a:t>
            </a:r>
            <a:r>
              <a:rPr lang="en-US" sz="1350" dirty="0">
                <a:solidFill>
                  <a:srgbClr val="45566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。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8013700" y="1676400"/>
            <a:ext cx="2616200" cy="5225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8"/>
              </a:lnSpc>
              <a:buNone/>
            </a:pPr>
            <a:r>
              <a:rPr lang="en-US" sz="1350" dirty="0">
                <a:solidFill>
                  <a:srgbClr val="45566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至今，我們的資料庫已收錄超過 </a:t>
            </a:r>
            <a:r>
              <a:rPr lang="en-US" sz="1350" b="1" dirty="0">
                <a:solidFill>
                  <a:srgbClr val="E9313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330,000+</a:t>
            </a:r>
            <a:r>
              <a:rPr lang="en-US" sz="1350" dirty="0">
                <a:solidFill>
                  <a:srgbClr val="45566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本電子書。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8013700" y="2825750"/>
            <a:ext cx="2616200" cy="5225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8"/>
              </a:lnSpc>
              <a:buNone/>
            </a:pPr>
            <a:r>
              <a:rPr lang="en-US" sz="1350" dirty="0">
                <a:solidFill>
                  <a:srgbClr val="45566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IG Publishing 與超過 </a:t>
            </a:r>
            <a:r>
              <a:rPr lang="en-US" sz="1350" b="1" dirty="0">
                <a:solidFill>
                  <a:srgbClr val="E9313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80+</a:t>
            </a:r>
            <a:r>
              <a:rPr lang="en-US" sz="1350" dirty="0">
                <a:solidFill>
                  <a:srgbClr val="45566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家學術及學會出版社密切合作。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8013700" y="3968750"/>
            <a:ext cx="2616200" cy="5225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8"/>
              </a:lnSpc>
              <a:buNone/>
            </a:pPr>
            <a:r>
              <a:rPr lang="en-US" sz="1350" dirty="0">
                <a:solidFill>
                  <a:srgbClr val="45566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學術電子書供應商，服務全球超過 </a:t>
            </a:r>
            <a:r>
              <a:rPr lang="en-US" sz="1350" b="1" dirty="0">
                <a:solidFill>
                  <a:srgbClr val="E9313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2,000+</a:t>
            </a:r>
            <a:r>
              <a:rPr lang="en-US" sz="1350" dirty="0">
                <a:solidFill>
                  <a:srgbClr val="45566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家機構客戶。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8013700" y="5124450"/>
            <a:ext cx="2616200" cy="5225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8"/>
              </a:lnSpc>
              <a:buNone/>
            </a:pPr>
            <a:r>
              <a:rPr lang="en-US" sz="1350" dirty="0">
                <a:solidFill>
                  <a:srgbClr val="45566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合作經銷網絡遍及</a:t>
            </a:r>
            <a:r>
              <a:rPr lang="en-US" sz="1350" b="1" dirty="0">
                <a:solidFill>
                  <a:srgbClr val="E9313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亞洲、歐洲、中東及拉丁美洲</a:t>
            </a:r>
            <a:r>
              <a:rPr lang="en-US" sz="1350" dirty="0">
                <a:solidFill>
                  <a:srgbClr val="45566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。</a:t>
            </a:r>
            <a:endParaRPr lang="en-US" sz="13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我們代理的出版社：亞洲研究與商業管理類出版社清單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/>
          </p:nvPr>
        </p:nvSpPr>
        <p:spPr>
          <a:xfrm>
            <a:off x="1936750" y="609600"/>
            <a:ext cx="196215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500" b="0" i="0" dirty="0">
                <a:solidFill>
                  <a:srgbClr val="FFFFFF"/>
                </a:solidFill>
                <a:latin typeface="Noto Serif TC" pitchFamily="18" charset="0"/>
                <a:ea typeface="Noto Serif TC" pitchFamily="18" charset="-122"/>
                <a:cs typeface="Noto Serif TC" pitchFamily="18" charset="-120"/>
              </a:rPr>
              <a:t>出版社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1955800" y="1016000"/>
            <a:ext cx="209296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kern="0" spc="3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我們代理的合作夥伴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4260850" y="2374900"/>
            <a:ext cx="1574800" cy="206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3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亞洲研究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8420100" y="2311400"/>
            <a:ext cx="1574800" cy="206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3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商業與管理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2120900" y="4978400"/>
            <a:ext cx="558800" cy="139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38424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超過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2546350" y="5473700"/>
            <a:ext cx="431800" cy="139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38424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冊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6299200" y="4978400"/>
            <a:ext cx="558800" cy="139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38424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超過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6724650" y="5473700"/>
            <a:ext cx="431800" cy="139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38424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冊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人文與社會科學、青少年教育、醫學與健康科學類出版社清單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076700" y="596900"/>
            <a:ext cx="1701800" cy="206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3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人文與社會科學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8451850" y="647700"/>
            <a:ext cx="1701800" cy="206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3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青少年教育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8489950" y="3454400"/>
            <a:ext cx="1701800" cy="206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3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醫學與健康科學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1955800" y="3308350"/>
            <a:ext cx="558800" cy="139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38424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超過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2660650" y="3803650"/>
            <a:ext cx="431800" cy="139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38424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冊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8235950" y="1835150"/>
            <a:ext cx="558800" cy="139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38424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超過</a:t>
            </a:r>
            <a:endParaRPr lang="en-US" sz="750" dirty="0"/>
          </a:p>
        </p:txBody>
      </p:sp>
      <p:sp>
        <p:nvSpPr>
          <p:cNvPr id="9" name="Text 6"/>
          <p:cNvSpPr/>
          <p:nvPr/>
        </p:nvSpPr>
        <p:spPr>
          <a:xfrm>
            <a:off x="8375650" y="2330450"/>
            <a:ext cx="431800" cy="139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38424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冊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8235950" y="5746750"/>
            <a:ext cx="558800" cy="139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38424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超過</a:t>
            </a:r>
            <a:endParaRPr lang="en-US" sz="750" dirty="0"/>
          </a:p>
        </p:txBody>
      </p:sp>
      <p:sp>
        <p:nvSpPr>
          <p:cNvPr id="11" name="Text 8"/>
          <p:cNvSpPr/>
          <p:nvPr/>
        </p:nvSpPr>
        <p:spPr>
          <a:xfrm>
            <a:off x="8636000" y="6248400"/>
            <a:ext cx="431800" cy="139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38424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冊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跨領域與科學、工程與技術類出版社清單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057650" y="977900"/>
            <a:ext cx="1574800" cy="206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3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跨領域</a:t>
            </a:r>
            <a:endParaRPr lang="en-US" sz="1100" dirty="0"/>
          </a:p>
        </p:txBody>
      </p:sp>
      <p:sp>
        <p:nvSpPr>
          <p:cNvPr id="4" name="Text 1"/>
          <p:cNvSpPr/>
          <p:nvPr/>
        </p:nvSpPr>
        <p:spPr>
          <a:xfrm>
            <a:off x="8432800" y="977900"/>
            <a:ext cx="1701800" cy="2069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3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科學、工程與技術</a:t>
            </a:r>
            <a:endParaRPr lang="en-US" sz="1100" dirty="0"/>
          </a:p>
        </p:txBody>
      </p:sp>
      <p:sp>
        <p:nvSpPr>
          <p:cNvPr id="5" name="Text 2"/>
          <p:cNvSpPr/>
          <p:nvPr/>
        </p:nvSpPr>
        <p:spPr>
          <a:xfrm>
            <a:off x="1955800" y="3759200"/>
            <a:ext cx="558800" cy="139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38424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超過</a:t>
            </a:r>
            <a:endParaRPr lang="en-US" sz="750" dirty="0"/>
          </a:p>
        </p:txBody>
      </p:sp>
      <p:sp>
        <p:nvSpPr>
          <p:cNvPr id="6" name="Text 3"/>
          <p:cNvSpPr/>
          <p:nvPr/>
        </p:nvSpPr>
        <p:spPr>
          <a:xfrm>
            <a:off x="2698750" y="4254500"/>
            <a:ext cx="431800" cy="139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38424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冊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6299200" y="3759200"/>
            <a:ext cx="558800" cy="139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38424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超過</a:t>
            </a:r>
            <a:endParaRPr lang="en-US" sz="750" dirty="0"/>
          </a:p>
        </p:txBody>
      </p:sp>
      <p:sp>
        <p:nvSpPr>
          <p:cNvPr id="8" name="Text 5"/>
          <p:cNvSpPr/>
          <p:nvPr/>
        </p:nvSpPr>
        <p:spPr>
          <a:xfrm>
            <a:off x="6934200" y="4254500"/>
            <a:ext cx="431800" cy="139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900"/>
              </a:lnSpc>
              <a:buNone/>
            </a:pPr>
            <a:r>
              <a:rPr lang="en-US" sz="750" dirty="0">
                <a:solidFill>
                  <a:srgbClr val="384246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冊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出版社亮點：Business Expert Press 標誌與五項重點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/>
          </p:nvPr>
        </p:nvSpPr>
        <p:spPr>
          <a:xfrm>
            <a:off x="1936750" y="609600"/>
            <a:ext cx="196215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500" b="0" i="0" dirty="0">
                <a:solidFill>
                  <a:srgbClr val="FFFFFF"/>
                </a:solidFill>
                <a:latin typeface="Noto Serif TC" pitchFamily="18" charset="0"/>
                <a:ea typeface="Noto Serif TC" pitchFamily="18" charset="-122"/>
                <a:cs typeface="Noto Serif TC" pitchFamily="18" charset="-120"/>
              </a:rPr>
              <a:t>出版社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1955800" y="1016000"/>
            <a:ext cx="209296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kern="0" spc="4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精選亮點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6838949" y="927100"/>
            <a:ext cx="3900937" cy="5225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8"/>
              </a:lnSpc>
              <a:buNone/>
            </a:pPr>
            <a:r>
              <a:rPr lang="en-US" sz="1350" dirty="0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每年出版 </a:t>
            </a:r>
            <a:r>
              <a:rPr lang="en-US" sz="1350" b="1" dirty="0">
                <a:solidFill>
                  <a:srgbClr val="0E557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85 </a:t>
            </a:r>
            <a:r>
              <a:rPr lang="en-US" sz="1350" b="1" dirty="0" err="1">
                <a:solidFill>
                  <a:srgbClr val="0E557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種新書</a:t>
            </a:r>
            <a:r>
              <a:rPr lang="en-US" sz="1350" dirty="0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，</a:t>
            </a:r>
            <a:r>
              <a:rPr lang="zh-TW" altLang="en-US" sz="1350" dirty="0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至今累積</a:t>
            </a:r>
            <a:r>
              <a:rPr lang="en-US" sz="1350" dirty="0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1,500 +</a:t>
            </a:r>
            <a:r>
              <a:rPr lang="zh-TW" altLang="en-US" sz="1350" dirty="0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種</a:t>
            </a:r>
            <a:r>
              <a:rPr lang="en-US" sz="1350" dirty="0" err="1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書目</a:t>
            </a:r>
            <a:r>
              <a:rPr lang="en-US" sz="1350" dirty="0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。</a:t>
            </a:r>
            <a:endParaRPr lang="en-US" sz="1350" dirty="0"/>
          </a:p>
        </p:txBody>
      </p:sp>
      <p:sp>
        <p:nvSpPr>
          <p:cNvPr id="6" name="Text 3"/>
          <p:cNvSpPr/>
          <p:nvPr/>
        </p:nvSpPr>
        <p:spPr>
          <a:xfrm>
            <a:off x="6838950" y="2120900"/>
            <a:ext cx="3662680" cy="2739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8"/>
              </a:lnSpc>
              <a:buNone/>
            </a:pPr>
            <a:r>
              <a:rPr lang="en-US" sz="1350" b="1" dirty="0">
                <a:solidFill>
                  <a:srgbClr val="0E557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商業與財經內容：</a:t>
            </a:r>
            <a:r>
              <a:rPr lang="en-US" sz="1350" dirty="0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精簡且實用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6838950" y="3162300"/>
            <a:ext cx="3662680" cy="5225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8"/>
              </a:lnSpc>
              <a:buNone/>
            </a:pPr>
            <a:r>
              <a:rPr lang="en-US" sz="1350" b="1" dirty="0">
                <a:solidFill>
                  <a:srgbClr val="0E557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Harvard Business Publishing</a:t>
            </a:r>
            <a:r>
              <a:rPr lang="en-US" sz="1350" dirty="0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精選 </a:t>
            </a:r>
            <a:r>
              <a:rPr lang="en-US" sz="1350" b="1" dirty="0">
                <a:solidFill>
                  <a:srgbClr val="0E557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80 種以上書籍</a:t>
            </a:r>
            <a:r>
              <a:rPr lang="en-US" sz="1350" dirty="0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作為個案研究教材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6838949" y="4400550"/>
            <a:ext cx="3771541" cy="5225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8"/>
              </a:lnSpc>
              <a:buNone/>
            </a:pPr>
            <a:r>
              <a:rPr lang="en-US" sz="1350" b="1" dirty="0">
                <a:solidFill>
                  <a:srgbClr val="0E557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180 種 BEP 書籍</a:t>
            </a:r>
            <a:r>
              <a:rPr lang="en-US" sz="1350" dirty="0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獲美國 MBA 學院採用為課程用書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6838950" y="5429250"/>
            <a:ext cx="3662680" cy="2739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58"/>
              </a:lnSpc>
              <a:buNone/>
            </a:pPr>
            <a:r>
              <a:rPr lang="en-US" sz="1350" dirty="0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BEP 已服務全球超過 </a:t>
            </a:r>
            <a:r>
              <a:rPr lang="en-US" sz="1350" b="1" dirty="0">
                <a:solidFill>
                  <a:srgbClr val="0E557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430 所大專院校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銷售模式：四種方案卡片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/>
          </p:nvPr>
        </p:nvSpPr>
        <p:spPr>
          <a:xfrm>
            <a:off x="1936750" y="558800"/>
            <a:ext cx="196215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500" b="0" i="0" dirty="0">
                <a:solidFill>
                  <a:srgbClr val="FFFFFF"/>
                </a:solidFill>
                <a:latin typeface="Noto Serif TC" pitchFamily="18" charset="0"/>
                <a:ea typeface="Noto Serif TC" pitchFamily="18" charset="-122"/>
                <a:cs typeface="Noto Serif TC" pitchFamily="18" charset="-120"/>
              </a:rPr>
              <a:t>銷售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1955800" y="965200"/>
            <a:ext cx="209296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kern="0" spc="4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模式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588770" y="2298700"/>
            <a:ext cx="2092960" cy="5434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0E536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實證採購</a:t>
            </a:r>
            <a:endParaRPr lang="en-US" sz="1700" dirty="0"/>
          </a:p>
          <a:p>
            <a:pPr marL="0" indent="0" algn="ctr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0E536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(EBA)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3976370" y="2298700"/>
            <a:ext cx="2092960" cy="2844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0E536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訂閱存取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6370320" y="2298700"/>
            <a:ext cx="2092960" cy="2844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0E536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永久自選採購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8662670" y="2298700"/>
            <a:ext cx="2092960" cy="2844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040"/>
              </a:lnSpc>
              <a:buNone/>
            </a:pPr>
            <a:r>
              <a:rPr lang="en-US" sz="1700" b="1" dirty="0">
                <a:solidFill>
                  <a:srgbClr val="0E536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混合訂閱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719580" y="3009900"/>
            <a:ext cx="1831340" cy="4304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595"/>
              </a:lnSpc>
              <a:buNone/>
            </a:pPr>
            <a:r>
              <a:rPr lang="en-US" sz="1100" dirty="0">
                <a:solidFill>
                  <a:srgbClr val="45566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預付 12 個月費用，依使用統計選定電子書並開放存取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4107180" y="3009900"/>
            <a:ext cx="1831340" cy="4304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595"/>
              </a:lnSpc>
              <a:buNone/>
            </a:pPr>
            <a:r>
              <a:rPr lang="en-US" sz="1100" dirty="0">
                <a:solidFill>
                  <a:srgbClr val="45566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以小額費用取得指定出版社書籍 12 個月存取權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6501130" y="3009900"/>
            <a:ext cx="1831340" cy="4304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595"/>
              </a:lnSpc>
              <a:buNone/>
            </a:pPr>
            <a:r>
              <a:rPr lang="en-US" sz="1100" dirty="0">
                <a:solidFill>
                  <a:srgbClr val="45566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可自任一出版社挑選書籍建立館藏，無最低採購量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8793480" y="3009900"/>
            <a:ext cx="1831340" cy="4304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595"/>
              </a:lnSpc>
              <a:buNone/>
            </a:pPr>
            <a:r>
              <a:rPr lang="en-US" sz="1100" dirty="0">
                <a:solidFill>
                  <a:srgbClr val="45566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購買新書，即可取得該出版社舊書 12 個月存取權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1879600" y="4305300"/>
            <a:ext cx="1511300" cy="577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000" dirty="0">
                <a:solidFill>
                  <a:srgbClr val="EB3A3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適合希望在保有彈性的同時，讓投資效益最大化的機構。</a:t>
            </a:r>
            <a:endParaRPr lang="en-US" sz="1000" dirty="0"/>
          </a:p>
        </p:txBody>
      </p:sp>
      <p:sp>
        <p:nvSpPr>
          <p:cNvPr id="14" name="Text 11"/>
          <p:cNvSpPr/>
          <p:nvPr/>
        </p:nvSpPr>
        <p:spPr>
          <a:xfrm>
            <a:off x="4267200" y="4305300"/>
            <a:ext cx="1511300" cy="577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000" dirty="0">
                <a:solidFill>
                  <a:srgbClr val="EB3A3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適合希望擴大存取範圍，又無需大筆前期投資的機構。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6661150" y="4305300"/>
            <a:ext cx="1511300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000" dirty="0">
                <a:solidFill>
                  <a:srgbClr val="EB3A3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適合希望依自身步調建立專屬館藏的機構。</a:t>
            </a:r>
            <a:endParaRPr lang="en-US" sz="1000" dirty="0"/>
          </a:p>
        </p:txBody>
      </p:sp>
      <p:sp>
        <p:nvSpPr>
          <p:cNvPr id="16" name="Text 13"/>
          <p:cNvSpPr/>
          <p:nvPr/>
        </p:nvSpPr>
        <p:spPr>
          <a:xfrm>
            <a:off x="8953500" y="4305300"/>
            <a:ext cx="1511300" cy="577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450"/>
              </a:lnSpc>
              <a:buNone/>
            </a:pPr>
            <a:r>
              <a:rPr lang="en-US" sz="1000" dirty="0">
                <a:solidFill>
                  <a:srgbClr val="EB3A3A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適合希望同時擁有現行書籍所有權，並享有廣泛補充存取的機構。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全球客戶：世界各地大學標誌與國家地圖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/>
          </p:nvPr>
        </p:nvSpPr>
        <p:spPr>
          <a:xfrm>
            <a:off x="1936750" y="609600"/>
            <a:ext cx="196215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500" b="0" i="0" dirty="0">
                <a:solidFill>
                  <a:srgbClr val="FFFFFF"/>
                </a:solidFill>
                <a:latin typeface="Noto Serif TC" pitchFamily="18" charset="0"/>
                <a:ea typeface="Noto Serif TC" pitchFamily="18" charset="-122"/>
                <a:cs typeface="Noto Serif TC" pitchFamily="18" charset="-120"/>
              </a:rPr>
              <a:t>全球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1955800" y="1016000"/>
            <a:ext cx="209296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kern="0" spc="4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客戶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全球聯盟：Jisc、ANKOS、CASHL、DRAA、臺灣學術電子書暨資料庫聯盟、GASCO、CSIC 等標誌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/>
          </p:nvPr>
        </p:nvSpPr>
        <p:spPr>
          <a:xfrm>
            <a:off x="1936750" y="609600"/>
            <a:ext cx="196215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500" b="0" i="0" dirty="0">
                <a:solidFill>
                  <a:srgbClr val="FFFFFF"/>
                </a:solidFill>
                <a:latin typeface="Noto Serif TC" pitchFamily="18" charset="0"/>
                <a:ea typeface="Noto Serif TC" pitchFamily="18" charset="-122"/>
                <a:cs typeface="Noto Serif TC" pitchFamily="18" charset="-120"/>
              </a:rPr>
              <a:t>全球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1955800" y="1016000"/>
            <a:ext cx="209296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kern="0" spc="4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聯盟客戶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G Library 新平台首頁截圖與吉祥物 Elly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/>
          </p:nvPr>
        </p:nvSpPr>
        <p:spPr>
          <a:xfrm>
            <a:off x="1936750" y="609600"/>
            <a:ext cx="196215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500" b="0" i="0" dirty="0">
                <a:solidFill>
                  <a:srgbClr val="FFFFFF"/>
                </a:solidFill>
                <a:latin typeface="Noto Serif TC" pitchFamily="18" charset="0"/>
                <a:ea typeface="Noto Serif TC" pitchFamily="18" charset="-122"/>
                <a:cs typeface="Noto Serif TC" pitchFamily="18" charset="-120"/>
              </a:rPr>
              <a:t>全新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1955800" y="1016000"/>
            <a:ext cx="209296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kern="0" spc="4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平台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3103880" y="1778000"/>
            <a:ext cx="1493520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90"/>
              </a:lnSpc>
              <a:buNone/>
            </a:pPr>
            <a:r>
              <a:rPr lang="en-US" sz="1300" b="1" kern="0" spc="100" dirty="0">
                <a:solidFill>
                  <a:srgbClr val="B01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搜尋與探索功能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1497203" y="2017979"/>
            <a:ext cx="3100197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400"/>
              </a:lnSpc>
              <a:buNone/>
            </a:pPr>
            <a:r>
              <a:rPr lang="en-US" sz="1000" dirty="0">
                <a:solidFill>
                  <a:srgbClr val="ED1B25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以母語搜尋，即可跨多種語言取得精準、個人化的結果；AI 能理解語境，讓探索更流暢。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3743960" y="2908300"/>
            <a:ext cx="853440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90"/>
              </a:lnSpc>
              <a:buNone/>
            </a:pPr>
            <a:r>
              <a:rPr lang="en-US" sz="1300" b="1" kern="0" spc="100" dirty="0">
                <a:solidFill>
                  <a:srgbClr val="B01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最新上架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701800" y="3148279"/>
            <a:ext cx="28956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400"/>
              </a:lnSpc>
              <a:buNone/>
            </a:pPr>
            <a:r>
              <a:rPr lang="en-US" sz="1000" dirty="0">
                <a:solidFill>
                  <a:srgbClr val="ED1B25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隨時掌握最新的學術、小說與專業電子書。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3743960" y="3733800"/>
            <a:ext cx="853440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90"/>
              </a:lnSpc>
              <a:buNone/>
            </a:pPr>
            <a:r>
              <a:rPr lang="en-US" sz="1300" b="1" kern="0" spc="100" dirty="0">
                <a:solidFill>
                  <a:srgbClr val="B01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熱門館藏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2159000" y="3973779"/>
            <a:ext cx="24384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400"/>
              </a:lnSpc>
              <a:buNone/>
            </a:pPr>
            <a:r>
              <a:rPr lang="en-US" sz="1000" dirty="0">
                <a:solidFill>
                  <a:srgbClr val="ED1B25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由您的圖書館團隊推薦的精選館藏。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3743960" y="4508500"/>
            <a:ext cx="853440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90"/>
              </a:lnSpc>
              <a:buNone/>
            </a:pPr>
            <a:r>
              <a:rPr lang="en-US" sz="1300" b="1" kern="0" spc="100" dirty="0">
                <a:solidFill>
                  <a:srgbClr val="B01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熱門書籍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1497203" y="4748479"/>
            <a:ext cx="3100197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400"/>
              </a:lnSpc>
              <a:buNone/>
            </a:pPr>
            <a:r>
              <a:rPr lang="en-US" sz="1000" dirty="0">
                <a:solidFill>
                  <a:srgbClr val="ED1B25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瀏覽熱門書籍，可依週、月或年排序，並提供主題推薦。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3920649" y="5194300"/>
            <a:ext cx="676751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90"/>
              </a:lnSpc>
              <a:buNone/>
            </a:pPr>
            <a:r>
              <a:rPr lang="en-US" sz="1300" b="1" kern="0" spc="100" dirty="0">
                <a:solidFill>
                  <a:srgbClr val="B01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Elly —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1497203" y="5434279"/>
            <a:ext cx="310019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400"/>
              </a:lnSpc>
              <a:buNone/>
            </a:pPr>
            <a:r>
              <a:rPr lang="en-US" sz="1000" dirty="0">
                <a:solidFill>
                  <a:srgbClr val="ED1B25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睿智又溫柔的大象 Elly，象徵智慧與善良。身為 IG Publishing 的官方聊天機器人吉祥物，她專為 iG Library 使用者設計，引導大家查找書籍與解答疑問。就像大象溫和而強大的力量，Elly 讓學習與探索既愉快又值得信賴。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G Library 書籍頁面截圖，標示各項閱讀功能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936750" y="139700"/>
            <a:ext cx="196215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Noto Serif TC" pitchFamily="18" charset="0"/>
                <a:ea typeface="Noto Serif TC" pitchFamily="18" charset="-122"/>
                <a:cs typeface="Noto Serif TC" pitchFamily="18" charset="-120"/>
              </a:rPr>
              <a:t>書籍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1955800" y="546100"/>
            <a:ext cx="209296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kern="0" spc="4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資訊與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1936750" y="711200"/>
            <a:ext cx="196215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Noto Serif TC" pitchFamily="18" charset="0"/>
                <a:ea typeface="Noto Serif TC" pitchFamily="18" charset="-122"/>
                <a:cs typeface="Noto Serif TC" pitchFamily="18" charset="-120"/>
              </a:rPr>
              <a:t>閱讀</a:t>
            </a:r>
            <a:endParaRPr lang="en-US" sz="2500" dirty="0"/>
          </a:p>
        </p:txBody>
      </p:sp>
      <p:sp>
        <p:nvSpPr>
          <p:cNvPr id="6" name="Text 3"/>
          <p:cNvSpPr/>
          <p:nvPr/>
        </p:nvSpPr>
        <p:spPr>
          <a:xfrm>
            <a:off x="1955800" y="1117600"/>
            <a:ext cx="209296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kern="0" spc="4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體驗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3651250" y="4533900"/>
            <a:ext cx="1638300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b="1" kern="0" spc="100" dirty="0">
                <a:solidFill>
                  <a:srgbClr val="B01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清楚的章節導覽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3651250" y="4773879"/>
            <a:ext cx="1638300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dirty="0">
                <a:solidFill>
                  <a:srgbClr val="ED1B25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輕鬆瀏覽書籍內容。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842000" y="4533900"/>
            <a:ext cx="1701800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b="1" kern="0" spc="100" dirty="0">
                <a:solidFill>
                  <a:srgbClr val="B01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引用匯出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5842000" y="4773879"/>
            <a:ext cx="17018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zh-TW" altLang="en-US" sz="1000" dirty="0">
                <a:solidFill>
                  <a:srgbClr val="ED1B25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便利</a:t>
            </a:r>
            <a:r>
              <a:rPr lang="en-US" sz="1000" dirty="0" err="1">
                <a:solidFill>
                  <a:srgbClr val="ED1B25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匯出</a:t>
            </a:r>
            <a:r>
              <a:rPr lang="en-US" sz="1000" dirty="0">
                <a:solidFill>
                  <a:srgbClr val="ED1B25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APA、MLA、EndNote、BibTeX 等多種格式的參考文獻。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8223250" y="4533900"/>
            <a:ext cx="2223770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b="1" kern="0" spc="100" dirty="0">
                <a:solidFill>
                  <a:srgbClr val="B01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出版詳細資訊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8223250" y="4773879"/>
            <a:ext cx="222377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dirty="0">
                <a:solidFill>
                  <a:srgbClr val="ED1B25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完整的書籍詳情、出版資訊，以及每本書的相關推薦。</a:t>
            </a:r>
            <a:endParaRPr lang="en-US" sz="1000" dirty="0"/>
          </a:p>
        </p:txBody>
      </p:sp>
      <p:sp>
        <p:nvSpPr>
          <p:cNvPr id="13" name="Text 10"/>
          <p:cNvSpPr/>
          <p:nvPr/>
        </p:nvSpPr>
        <p:spPr>
          <a:xfrm>
            <a:off x="4699000" y="5549900"/>
            <a:ext cx="1896745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b="1" kern="0" spc="100" dirty="0">
                <a:solidFill>
                  <a:srgbClr val="B01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翻譯工具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4699000" y="5789879"/>
            <a:ext cx="189674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dirty="0">
                <a:solidFill>
                  <a:srgbClr val="ED1B25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以偏好的語言閱讀書籍摘要，即時切換，理解更透徹。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7327900" y="5549900"/>
            <a:ext cx="1701800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b="1" kern="0" spc="100" dirty="0">
                <a:solidFill>
                  <a:srgbClr val="B01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一鍵複製網址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7327900" y="5789879"/>
            <a:ext cx="17018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dirty="0">
                <a:solidFill>
                  <a:srgbClr val="ED1B25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輕鬆分享書籍連結與下載資訊。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I 功能截圖：AI 摘要、AI 測驗與 AI BookBuddy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/>
          </p:nvPr>
        </p:nvSpPr>
        <p:spPr>
          <a:xfrm>
            <a:off x="1936750" y="609600"/>
            <a:ext cx="222377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500" b="0" i="0" dirty="0">
                <a:solidFill>
                  <a:srgbClr val="FFFFFF"/>
                </a:solidFill>
                <a:latin typeface="Noto Serif TC" pitchFamily="18" charset="0"/>
                <a:ea typeface="Noto Serif TC" pitchFamily="18" charset="-122"/>
                <a:cs typeface="Noto Serif TC" pitchFamily="18" charset="-120"/>
              </a:rPr>
              <a:t>AI 功能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1765300" y="2362200"/>
            <a:ext cx="1574800" cy="878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680"/>
              </a:lnSpc>
              <a:buNone/>
            </a:pPr>
            <a:r>
              <a:rPr lang="zh-TW" altLang="en-US" sz="1200" dirty="0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**</a:t>
            </a:r>
            <a:r>
              <a:rPr lang="en-US" sz="1200" dirty="0" err="1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目前僅適用於</a:t>
            </a:r>
            <a:endParaRPr lang="en-US" sz="1200" dirty="0"/>
          </a:p>
          <a:p>
            <a:pPr marL="0" indent="0" algn="ctr">
              <a:lnSpc>
                <a:spcPts val="1680"/>
              </a:lnSpc>
              <a:buNone/>
            </a:pPr>
            <a:r>
              <a:rPr lang="en-US" sz="1200" b="1" dirty="0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Business Expert Press</a:t>
            </a:r>
            <a:r>
              <a:rPr lang="zh-TW" altLang="en-US" sz="1200" b="1" dirty="0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altLang="zh-TW" sz="1200" b="1" dirty="0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/ </a:t>
            </a:r>
            <a:r>
              <a:rPr lang="en-US" altLang="zh-TW" sz="1200" b="1" dirty="0" err="1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AI+Library</a:t>
            </a:r>
            <a:endParaRPr lang="en-US" sz="1200" dirty="0"/>
          </a:p>
          <a:p>
            <a:pPr marL="0" indent="0" algn="ctr">
              <a:lnSpc>
                <a:spcPts val="1680"/>
              </a:lnSpc>
              <a:buNone/>
            </a:pPr>
            <a:r>
              <a:rPr lang="en-US" sz="1200" dirty="0">
                <a:solidFill>
                  <a:srgbClr val="1D1D1D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全系列書籍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298950" y="4718050"/>
            <a:ext cx="1896745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b="1" kern="0" spc="100" dirty="0">
                <a:solidFill>
                  <a:srgbClr val="B01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AI 摘要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4298950" y="4958029"/>
            <a:ext cx="1896745" cy="203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dirty="0">
                <a:solidFill>
                  <a:srgbClr val="ED1B25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自動生成精簡的書籍內容摘要。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118350" y="5702300"/>
            <a:ext cx="1962150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b="1" kern="0" spc="100" dirty="0">
                <a:solidFill>
                  <a:srgbClr val="B01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AI 測驗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7118350" y="5942279"/>
            <a:ext cx="19621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dirty="0">
                <a:solidFill>
                  <a:srgbClr val="ED1B25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運用 AI 從電子書內容生成適性化測驗。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8731250" y="4718050"/>
            <a:ext cx="2158365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b="1" kern="0" spc="100" dirty="0">
                <a:solidFill>
                  <a:srgbClr val="B01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AI BookBuddy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731250" y="4958029"/>
            <a:ext cx="215836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00" dirty="0">
                <a:solidFill>
                  <a:srgbClr val="ED1B25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AI 驅動的工具，針對電子書內容提供即時、主題式的協助。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線上閱讀器版面截圖，標示各項工具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>
            <a:spLocks noGrp="1"/>
          </p:cNvSpPr>
          <p:nvPr>
            <p:ph type="title"/>
          </p:nvPr>
        </p:nvSpPr>
        <p:spPr>
          <a:xfrm>
            <a:off x="1936750" y="330200"/>
            <a:ext cx="222377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500" b="0" i="0" dirty="0">
                <a:solidFill>
                  <a:srgbClr val="FFFFFF"/>
                </a:solidFill>
                <a:latin typeface="Noto Serif TC" pitchFamily="18" charset="0"/>
                <a:ea typeface="Noto Serif TC" pitchFamily="18" charset="-122"/>
                <a:cs typeface="Noto Serif TC" pitchFamily="18" charset="-120"/>
              </a:rPr>
              <a:t>線上</a:t>
            </a:r>
            <a:endParaRPr lang="en-US" sz="2500" dirty="0"/>
          </a:p>
          <a:p>
            <a:pPr marL="0" indent="0" algn="l">
              <a:lnSpc>
                <a:spcPts val="2750"/>
              </a:lnSpc>
              <a:buNone/>
            </a:pPr>
            <a:r>
              <a:rPr lang="en-US" sz="2500" b="0" i="0" dirty="0">
                <a:solidFill>
                  <a:srgbClr val="FFFFFF"/>
                </a:solidFill>
                <a:latin typeface="Noto Serif TC" pitchFamily="18" charset="0"/>
                <a:ea typeface="Noto Serif TC" pitchFamily="18" charset="-122"/>
                <a:cs typeface="Noto Serif TC" pitchFamily="18" charset="-120"/>
              </a:rPr>
              <a:t>閱讀器</a:t>
            </a:r>
            <a:endParaRPr lang="en-US" sz="2500" dirty="0"/>
          </a:p>
        </p:txBody>
      </p:sp>
      <p:sp>
        <p:nvSpPr>
          <p:cNvPr id="4" name="Text 1"/>
          <p:cNvSpPr/>
          <p:nvPr/>
        </p:nvSpPr>
        <p:spPr>
          <a:xfrm>
            <a:off x="1955800" y="1054100"/>
            <a:ext cx="209296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kern="0" spc="400" dirty="0">
                <a:solidFill>
                  <a:srgbClr val="FFFFFF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版面配置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549900" y="393700"/>
            <a:ext cx="1320800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b="1" kern="0" spc="100" dirty="0">
                <a:solidFill>
                  <a:srgbClr val="B01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下載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692900" y="2038350"/>
            <a:ext cx="1320800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b="1" kern="0" spc="100" dirty="0">
                <a:solidFill>
                  <a:srgbClr val="B01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拖曳移動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6311900" y="2444750"/>
            <a:ext cx="1320800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b="1" kern="0" spc="100" dirty="0">
                <a:solidFill>
                  <a:srgbClr val="B01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文字選取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8121650" y="1854200"/>
            <a:ext cx="1066800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b="1" kern="0" spc="100" dirty="0">
                <a:solidFill>
                  <a:srgbClr val="B01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搜尋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9639300" y="1511300"/>
            <a:ext cx="1193800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b="1" kern="0" spc="100" dirty="0">
                <a:solidFill>
                  <a:srgbClr val="B01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翻譯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210300" y="5397500"/>
            <a:ext cx="939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FF3131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資訊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8420100" y="3213100"/>
            <a:ext cx="1066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300"/>
              </a:lnSpc>
              <a:buNone/>
            </a:pPr>
            <a:r>
              <a:rPr lang="en-US" sz="1000" dirty="0">
                <a:solidFill>
                  <a:srgbClr val="ED1B25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目錄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6381750" y="5969000"/>
            <a:ext cx="1066800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b="1" kern="0" spc="100" dirty="0">
                <a:solidFill>
                  <a:srgbClr val="B01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放大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7670800" y="6178550"/>
            <a:ext cx="1320800" cy="2399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90"/>
              </a:lnSpc>
              <a:buNone/>
            </a:pPr>
            <a:r>
              <a:rPr lang="en-US" sz="1300" b="1" kern="0" spc="100" dirty="0">
                <a:solidFill>
                  <a:srgbClr val="B01B2E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全螢幕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8639A76-5EAF-7B56-A5C9-408E28237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6749" y="609600"/>
            <a:ext cx="9562261" cy="381000"/>
          </a:xfrm>
        </p:spPr>
        <p:txBody>
          <a:bodyPr/>
          <a:lstStyle/>
          <a:p>
            <a:r>
              <a:rPr lang="zh-TW" altLang="en-US" dirty="0"/>
              <a:t>線上使用指南 </a:t>
            </a:r>
            <a:r>
              <a:rPr lang="en-US" altLang="zh-TW" dirty="0">
                <a:hlinkClick r:id="rId2"/>
              </a:rPr>
              <a:t>https://portal.igpublish.com/user-guide</a:t>
            </a:r>
            <a:r>
              <a:rPr lang="zh-TW" altLang="en-US" dirty="0"/>
              <a:t> 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95822B79-0A67-215A-5F4A-7139ABFCBBB0}"/>
              </a:ext>
            </a:extLst>
          </p:cNvPr>
          <p:cNvSpPr>
            <a:spLocks noGrp="1"/>
          </p:cNvSpPr>
          <p:nvPr>
            <p:ph type="body" idx="10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5" name="Shape 0">
            <a:extLst>
              <a:ext uri="{FF2B5EF4-FFF2-40B4-BE49-F238E27FC236}">
                <a16:creationId xmlns:a16="http://schemas.microsoft.com/office/drawing/2014/main" id="{A6E4D744-346E-9684-BC90-585516B85680}"/>
              </a:ext>
            </a:extLst>
          </p:cNvPr>
          <p:cNvSpPr/>
          <p:nvPr/>
        </p:nvSpPr>
        <p:spPr>
          <a:xfrm>
            <a:off x="0" y="5588000"/>
            <a:ext cx="12192000" cy="330200"/>
          </a:xfrm>
          <a:prstGeom prst="rect">
            <a:avLst/>
          </a:prstGeom>
          <a:solidFill>
            <a:srgbClr val="5989C2"/>
          </a:solidFill>
          <a:ln/>
        </p:spPr>
      </p:sp>
      <p:pic>
        <p:nvPicPr>
          <p:cNvPr id="7" name="圖片 6">
            <a:hlinkClick r:id="rId2"/>
            <a:extLst>
              <a:ext uri="{FF2B5EF4-FFF2-40B4-BE49-F238E27FC236}">
                <a16:creationId xmlns:a16="http://schemas.microsoft.com/office/drawing/2014/main" id="{1F0F5336-8A3F-80EB-E5CF-1221B6447D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644" y="1295400"/>
            <a:ext cx="10383826" cy="515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911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/>
          <p:cNvSpPr/>
          <p:nvPr/>
        </p:nvSpPr>
        <p:spPr>
          <a:xfrm>
            <a:off x="0" y="5588000"/>
            <a:ext cx="12192000" cy="330200"/>
          </a:xfrm>
          <a:prstGeom prst="rect">
            <a:avLst/>
          </a:prstGeom>
          <a:solidFill>
            <a:srgbClr val="5989C2"/>
          </a:solidFill>
          <a:ln/>
        </p:spPr>
      </p:sp>
      <p:pic>
        <p:nvPicPr>
          <p:cNvPr id="7" name="Image 2" descr="戴耳機看書的女孩與小貓插圖，載入中圖示與 IReadr 標誌"/>
          <p:cNvPicPr>
            <a:picLocks noChangeAspect="1"/>
          </p:cNvPicPr>
          <p:nvPr/>
        </p:nvPicPr>
        <p:blipFill>
          <a:blip r:embed="rId3"/>
          <a:srcRect t="-46" b="-46"/>
          <a:stretch/>
        </p:blipFill>
        <p:spPr>
          <a:xfrm>
            <a:off x="439221" y="462632"/>
            <a:ext cx="5656779" cy="3244329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F9FD7D45-F325-E700-8EFC-961621F0F10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352" y="3377805"/>
            <a:ext cx="935667" cy="935667"/>
          </a:xfrm>
          <a:prstGeom prst="rect">
            <a:avLst/>
          </a:prstGeom>
          <a:ln w="38100">
            <a:solidFill>
              <a:schemeClr val="tx1">
                <a:lumMod val="75000"/>
              </a:schemeClr>
            </a:solidFill>
          </a:ln>
        </p:spPr>
      </p:pic>
      <p:pic>
        <p:nvPicPr>
          <p:cNvPr id="13" name="Picture 2" descr="iGroup Taiwan">
            <a:extLst>
              <a:ext uri="{FF2B5EF4-FFF2-40B4-BE49-F238E27FC236}">
                <a16:creationId xmlns:a16="http://schemas.microsoft.com/office/drawing/2014/main" id="{077F703C-B9CA-48BB-2BDA-4F176A4B6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7330" y="3313902"/>
            <a:ext cx="3162961" cy="1091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文字方塊 13">
            <a:extLst>
              <a:ext uri="{FF2B5EF4-FFF2-40B4-BE49-F238E27FC236}">
                <a16:creationId xmlns:a16="http://schemas.microsoft.com/office/drawing/2014/main" id="{7B1A06DD-67A6-5CDF-F53B-D2D30F7E7D5B}"/>
              </a:ext>
            </a:extLst>
          </p:cNvPr>
          <p:cNvSpPr txBox="1"/>
          <p:nvPr/>
        </p:nvSpPr>
        <p:spPr>
          <a:xfrm>
            <a:off x="7090913" y="4564521"/>
            <a:ext cx="42005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TW" sz="1400" kern="1500" dirty="0">
                <a:latin typeface="+mj-lt"/>
                <a:cs typeface="Calibri" pitchFamily="34" charset="0"/>
                <a:hlinkClick r:id="rId6"/>
              </a:rPr>
              <a:t>www.igroup.com.tw</a:t>
            </a:r>
            <a:r>
              <a:rPr lang="zh-TW" altLang="en-US" sz="1400" kern="1500" dirty="0">
                <a:latin typeface="+mj-lt"/>
                <a:cs typeface="Calibri" pitchFamily="34" charset="0"/>
              </a:rPr>
              <a:t> </a:t>
            </a:r>
            <a:endParaRPr lang="en-US" altLang="zh-TW" sz="1400" kern="1500" dirty="0">
              <a:latin typeface="+mj-lt"/>
              <a:cs typeface="Calibri" pitchFamily="34" charset="0"/>
            </a:endParaRPr>
          </a:p>
          <a:p>
            <a:pPr algn="r"/>
            <a:endParaRPr lang="en-US" altLang="zh-TW" sz="1400" kern="1500" dirty="0">
              <a:latin typeface="+mj-lt"/>
              <a:cs typeface="Calibri" pitchFamily="34" charset="0"/>
            </a:endParaRPr>
          </a:p>
          <a:p>
            <a:pPr algn="r"/>
            <a:r>
              <a:rPr lang="zh-TW" altLang="en-US" sz="1400" kern="1500" dirty="0">
                <a:latin typeface="+mj-lt"/>
                <a:cs typeface="Calibri" pitchFamily="34" charset="0"/>
              </a:rPr>
              <a:t>客服信箱 </a:t>
            </a:r>
            <a:r>
              <a:rPr lang="en-US" altLang="zh-TW" sz="1400" kern="1500" dirty="0">
                <a:latin typeface="+mj-lt"/>
                <a:cs typeface="Calibri" pitchFamily="34" charset="0"/>
                <a:hlinkClick r:id="rId7"/>
              </a:rPr>
              <a:t>service@igrouptaiwan.com</a:t>
            </a:r>
            <a:r>
              <a:rPr lang="en-US" altLang="zh-TW" sz="1400" kern="1500" dirty="0">
                <a:latin typeface="+mj-lt"/>
                <a:cs typeface="Calibri" pitchFamily="34" charset="0"/>
              </a:rPr>
              <a:t> </a:t>
            </a:r>
          </a:p>
          <a:p>
            <a:pPr algn="r"/>
            <a:endParaRPr lang="zh-TW" altLang="en-US" sz="1400" dirty="0">
              <a:latin typeface="+mj-lt"/>
            </a:endParaRP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24C1AF2B-0A46-26FD-AF45-14DE1985DC71}"/>
              </a:ext>
            </a:extLst>
          </p:cNvPr>
          <p:cNvSpPr/>
          <p:nvPr/>
        </p:nvSpPr>
        <p:spPr>
          <a:xfrm>
            <a:off x="984396" y="3377711"/>
            <a:ext cx="4566427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250"/>
              </a:lnSpc>
              <a:buNone/>
            </a:pPr>
            <a:r>
              <a:rPr lang="en-US" sz="1500" kern="0" spc="50" dirty="0" err="1">
                <a:solidFill>
                  <a:srgbClr val="FF000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iGLibrary</a:t>
            </a:r>
            <a:r>
              <a:rPr lang="en-US" sz="1500" kern="0" spc="50" dirty="0">
                <a:solidFill>
                  <a:srgbClr val="FF000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en-US" sz="1500" kern="0" spc="50" dirty="0" err="1">
                <a:solidFill>
                  <a:srgbClr val="FF000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IReadr</a:t>
            </a:r>
            <a:r>
              <a:rPr lang="en-US" sz="1500" kern="0" spc="50" dirty="0">
                <a:solidFill>
                  <a:srgbClr val="FF000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 </a:t>
            </a:r>
            <a:r>
              <a:rPr lang="zh-TW" altLang="en-US" sz="1500" kern="0" spc="50" dirty="0">
                <a:solidFill>
                  <a:srgbClr val="FF0000"/>
                </a:solidFill>
                <a:latin typeface="Noto Sans TC" pitchFamily="34" charset="0"/>
                <a:ea typeface="Noto Sans TC" pitchFamily="34" charset="-122"/>
                <a:cs typeface="Noto Sans TC" pitchFamily="34" charset="-120"/>
              </a:rPr>
              <a:t>電子書閱讀器－全新上線</a:t>
            </a:r>
            <a:endParaRPr lang="en-US" sz="15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G Publishing 公司簡報 2026">
  <a:themeElements>
    <a:clrScheme name="IG Publishing 公司簡報 2026">
      <a:dk1>
        <a:srgbClr val="141413"/>
      </a:dk1>
      <a:lt1>
        <a:srgbClr val="FFFFFF"/>
      </a:lt1>
      <a:dk2>
        <a:srgbClr val="4F4F4E"/>
      </a:dk2>
      <a:lt2>
        <a:srgbClr val="E8E8E7"/>
      </a:lt2>
      <a:accent1>
        <a:srgbClr val="B01B2E"/>
      </a:accent1>
      <a:accent2>
        <a:srgbClr val="ED1B25"/>
      </a:accent2>
      <a:accent3>
        <a:srgbClr val="45566D"/>
      </a:accent3>
      <a:accent4>
        <a:srgbClr val="0E536E"/>
      </a:accent4>
      <a:accent5>
        <a:srgbClr val="EB3A3A"/>
      </a:accent5>
      <a:accent6>
        <a:srgbClr val="243364"/>
      </a:accent6>
      <a:hlink>
        <a:srgbClr val="0563C1"/>
      </a:hlink>
      <a:folHlink>
        <a:srgbClr val="954F72"/>
      </a:folHlink>
    </a:clrScheme>
    <a:fontScheme name="IG Publishing 公司簡報 2026">
      <a:majorFont>
        <a:latin typeface="Noto Sans TC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TC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361</Words>
  <Application>Microsoft Office PowerPoint</Application>
  <PresentationFormat>寬螢幕</PresentationFormat>
  <Paragraphs>125</Paragraphs>
  <Slides>15</Slides>
  <Notes>14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15</vt:i4>
      </vt:variant>
    </vt:vector>
  </HeadingPairs>
  <TitlesOfParts>
    <vt:vector size="19" baseType="lpstr">
      <vt:lpstr>Noto Sans TC</vt:lpstr>
      <vt:lpstr>Noto Serif TC</vt:lpstr>
      <vt:lpstr>Arial</vt:lpstr>
      <vt:lpstr>IG Publishing 公司簡報 2026</vt:lpstr>
      <vt:lpstr>出版社&amp;平台介紹</vt:lpstr>
      <vt:lpstr>關於我們</vt:lpstr>
      <vt:lpstr>出版社</vt:lpstr>
      <vt:lpstr>PowerPoint 簡報</vt:lpstr>
      <vt:lpstr>PowerPoint 簡報</vt:lpstr>
      <vt:lpstr>出版社</vt:lpstr>
      <vt:lpstr>銷售</vt:lpstr>
      <vt:lpstr>全球</vt:lpstr>
      <vt:lpstr>全球</vt:lpstr>
      <vt:lpstr>全新</vt:lpstr>
      <vt:lpstr>PowerPoint 簡報</vt:lpstr>
      <vt:lpstr>AI 功能</vt:lpstr>
      <vt:lpstr>線上 閱讀器</vt:lpstr>
      <vt:lpstr>線上使用指南 https://portal.igpublish.com/user-guide 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IG Publishing 公司簡報 2026</dc:title>
  <dc:subject/>
  <dc:creator>PennyK</dc:creator>
  <cp:lastModifiedBy>Peggy Kuo</cp:lastModifiedBy>
  <cp:revision>7</cp:revision>
  <dcterms:created xsi:type="dcterms:W3CDTF">2026-10-08T03:20:05Z</dcterms:created>
  <dcterms:modified xsi:type="dcterms:W3CDTF">2026-10-12T02:27:57Z</dcterms:modified>
</cp:coreProperties>
</file>